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7" d="100"/>
          <a:sy n="87" d="100"/>
        </p:scale>
        <p:origin x="52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B7FBB5-F482-4B50-A7B2-7DF50DC76A12}" type="datetimeFigureOut">
              <a:rPr lang="en-US" smtClean="0"/>
              <a:t>11/13/2020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81E6B3-ADAA-4ED4-8DE0-08257D4C8F00}" type="slidenum">
              <a:rPr lang="en-US" smtClean="0"/>
              <a:t>‹#›</a:t>
            </a:fld>
            <a:endParaRPr lang="en-US"/>
          </a:p>
        </p:txBody>
      </p:sp>
    </p:spTree>
    <p:extLst>
      <p:ext uri="{BB962C8B-B14F-4D97-AF65-F5344CB8AC3E}">
        <p14:creationId xmlns:p14="http://schemas.microsoft.com/office/powerpoint/2010/main" val="3647352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https://www.youtube.com/watch?v=pyCADk5tnxU</a:t>
            </a:r>
          </a:p>
        </p:txBody>
      </p:sp>
      <p:sp>
        <p:nvSpPr>
          <p:cNvPr id="4" name="Slide Number Placeholder 3"/>
          <p:cNvSpPr>
            <a:spLocks noGrp="1"/>
          </p:cNvSpPr>
          <p:nvPr>
            <p:ph type="sldNum" sz="quarter" idx="10"/>
          </p:nvPr>
        </p:nvSpPr>
        <p:spPr/>
        <p:txBody>
          <a:bodyPr/>
          <a:lstStyle/>
          <a:p>
            <a:fld id="{7DAF3658-78A6-44D1-A2D8-A5BB716FB713}" type="slidenum">
              <a:rPr lang="en-US" smtClean="0"/>
              <a:t>4</a:t>
            </a:fld>
            <a:endParaRPr lang="en-US"/>
          </a:p>
        </p:txBody>
      </p:sp>
    </p:spTree>
    <p:extLst>
      <p:ext uri="{BB962C8B-B14F-4D97-AF65-F5344CB8AC3E}">
        <p14:creationId xmlns:p14="http://schemas.microsoft.com/office/powerpoint/2010/main" val="3200778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(A–J) Articular morphology of the bones of the </a:t>
            </a:r>
            <a:r>
              <a:rPr lang="en-US" dirty="0" err="1"/>
              <a:t>Drepanosaurus</a:t>
            </a:r>
            <a:r>
              <a:rPr lang="en-US" dirty="0"/>
              <a:t> (A–F) and Cyclopes forelimbs (G–J), illustrating osteological limitations to range of motion. Illustration of Cyclopes forelimb based on AMNH M 139228, YPM M 13499, and [42]. (A) Right glenoid fossa of GR 737 in lateral view, with strong dorsal and ventral margins limiting motion to protraction and retraction. (B) Right </a:t>
            </a:r>
            <a:r>
              <a:rPr lang="en-US" dirty="0" err="1"/>
              <a:t>humerus</a:t>
            </a:r>
            <a:r>
              <a:rPr lang="en-US" dirty="0"/>
              <a:t> of GR 737 in distal view, with strongly differentiated distal condyles. (C) Right radius and ulna of GR 737 in proximal view, with large and differentiated ulnar cotyles for reception of humeral condyles, restricting motion to flexion and extension. Also note the proximal process of the radius fitting into a notch in the ulna, restricting pronation and supination. (D) Right ulna (distal view) and right intermedium (proximal view of GR 737), with distinct ball-</a:t>
            </a:r>
            <a:r>
              <a:rPr lang="en-US" dirty="0" err="1"/>
              <a:t>insocket</a:t>
            </a:r>
            <a:r>
              <a:rPr lang="en-US" dirty="0"/>
              <a:t> joint. (E) Left radius (distal view, mirrored) and left </a:t>
            </a:r>
            <a:r>
              <a:rPr lang="en-US" dirty="0" err="1"/>
              <a:t>radiale</a:t>
            </a:r>
            <a:r>
              <a:rPr lang="en-US" dirty="0"/>
              <a:t> (proximal view, mirrored) of GR 736, with screw-shaped articulation seemingly preventing any motion. (F) Right metacarpal II (distal view) of GR 738 and left manual </a:t>
            </a:r>
            <a:r>
              <a:rPr lang="en-US" dirty="0" err="1"/>
              <a:t>ungual</a:t>
            </a:r>
            <a:r>
              <a:rPr lang="en-US" dirty="0"/>
              <a:t> (proximal view, mirrored) of GR</a:t>
            </a:r>
          </a:p>
          <a:p>
            <a:r>
              <a:rPr lang="en-US" dirty="0"/>
              <a:t>(G) Right </a:t>
            </a:r>
            <a:r>
              <a:rPr lang="en-US" dirty="0" err="1"/>
              <a:t>humerus</a:t>
            </a:r>
            <a:r>
              <a:rPr lang="en-US" dirty="0"/>
              <a:t> of YPM M 13499 (distal view), showing well-differentiated condyles. (H) Right radius and ulna of YPM M 13499 (proximal view), showing well-differentiated cotyles. (I) Right </a:t>
            </a:r>
            <a:r>
              <a:rPr lang="en-US" dirty="0" err="1"/>
              <a:t>manus</a:t>
            </a:r>
            <a:r>
              <a:rPr lang="en-US" dirty="0"/>
              <a:t> of AMNH M 139228 in dorsal view, illustrating tight-fitting and motion-restricting articulations of metacarpophalangeal and interphalangeal joints of the expanded manual digit III. (J) Right penultimate phalanx of digit III of AMNH M 139228 in distal view, illustrating the well-differentiated distal condyles.</a:t>
            </a:r>
          </a:p>
        </p:txBody>
      </p:sp>
      <p:sp>
        <p:nvSpPr>
          <p:cNvPr id="4" name="Slide Number Placeholder 3"/>
          <p:cNvSpPr>
            <a:spLocks noGrp="1"/>
          </p:cNvSpPr>
          <p:nvPr>
            <p:ph type="sldNum" sz="quarter" idx="10"/>
          </p:nvPr>
        </p:nvSpPr>
        <p:spPr/>
        <p:txBody>
          <a:bodyPr/>
          <a:lstStyle/>
          <a:p>
            <a:fld id="{7DAF3658-78A6-44D1-A2D8-A5BB716FB713}" type="slidenum">
              <a:rPr lang="en-US" smtClean="0"/>
              <a:t>5</a:t>
            </a:fld>
            <a:endParaRPr lang="en-US"/>
          </a:p>
        </p:txBody>
      </p:sp>
    </p:spTree>
    <p:extLst>
      <p:ext uri="{BB962C8B-B14F-4D97-AF65-F5344CB8AC3E}">
        <p14:creationId xmlns:p14="http://schemas.microsoft.com/office/powerpoint/2010/main" val="4253810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AF3658-78A6-44D1-A2D8-A5BB716FB713}" type="slidenum">
              <a:rPr lang="en-US" smtClean="0"/>
              <a:t>6</a:t>
            </a:fld>
            <a:endParaRPr lang="en-US"/>
          </a:p>
        </p:txBody>
      </p:sp>
    </p:spTree>
    <p:extLst>
      <p:ext uri="{BB962C8B-B14F-4D97-AF65-F5344CB8AC3E}">
        <p14:creationId xmlns:p14="http://schemas.microsoft.com/office/powerpoint/2010/main" val="1858995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a:t>
            </a:r>
            <a:r>
              <a:rPr lang="en-US" baseline="0" dirty="0"/>
              <a:t> malleus is on average ~6.4mm</a:t>
            </a:r>
          </a:p>
          <a:p>
            <a:r>
              <a:rPr lang="en-US" baseline="0" dirty="0"/>
              <a:t>Grant’s Golden Mole (</a:t>
            </a:r>
            <a:r>
              <a:rPr lang="en-US" baseline="0" dirty="0" err="1"/>
              <a:t>Eremtalpa</a:t>
            </a:r>
            <a:r>
              <a:rPr lang="en-US" baseline="0" dirty="0"/>
              <a:t>) has inner ear </a:t>
            </a:r>
            <a:r>
              <a:rPr lang="en-US" baseline="0" dirty="0" err="1"/>
              <a:t>ossicles</a:t>
            </a:r>
            <a:r>
              <a:rPr lang="en-US" baseline="0" dirty="0"/>
              <a:t> about as long and notably more massive. Common in other species too</a:t>
            </a:r>
          </a:p>
          <a:p>
            <a:endParaRPr lang="en-US" dirty="0"/>
          </a:p>
        </p:txBody>
      </p:sp>
      <p:sp>
        <p:nvSpPr>
          <p:cNvPr id="4" name="Slide Number Placeholder 3"/>
          <p:cNvSpPr>
            <a:spLocks noGrp="1"/>
          </p:cNvSpPr>
          <p:nvPr>
            <p:ph type="sldNum" sz="quarter" idx="10"/>
          </p:nvPr>
        </p:nvSpPr>
        <p:spPr/>
        <p:txBody>
          <a:bodyPr/>
          <a:lstStyle/>
          <a:p>
            <a:fld id="{937A9F4F-4AA1-434B-B6E9-4519B9038EE1}" type="slidenum">
              <a:rPr lang="en-US" smtClean="0"/>
              <a:t>15</a:t>
            </a:fld>
            <a:endParaRPr lang="en-US"/>
          </a:p>
        </p:txBody>
      </p:sp>
    </p:spTree>
    <p:extLst>
      <p:ext uri="{BB962C8B-B14F-4D97-AF65-F5344CB8AC3E}">
        <p14:creationId xmlns:p14="http://schemas.microsoft.com/office/powerpoint/2010/main" val="2004841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https://whatsinjohnsfreezer.com/2015/09/23/elephant-feet-2/</a:t>
            </a:r>
          </a:p>
        </p:txBody>
      </p:sp>
      <p:sp>
        <p:nvSpPr>
          <p:cNvPr id="4" name="Slide Number Placeholder 3"/>
          <p:cNvSpPr>
            <a:spLocks noGrp="1"/>
          </p:cNvSpPr>
          <p:nvPr>
            <p:ph type="sldNum" sz="quarter" idx="10"/>
          </p:nvPr>
        </p:nvSpPr>
        <p:spPr/>
        <p:txBody>
          <a:bodyPr/>
          <a:lstStyle/>
          <a:p>
            <a:fld id="{325A3120-5EB3-4A50-88EA-AE1F400C87C9}" type="slidenum">
              <a:rPr lang="en-US" smtClean="0"/>
              <a:t>19</a:t>
            </a:fld>
            <a:endParaRPr lang="en-US"/>
          </a:p>
        </p:txBody>
      </p:sp>
    </p:spTree>
    <p:extLst>
      <p:ext uri="{BB962C8B-B14F-4D97-AF65-F5344CB8AC3E}">
        <p14:creationId xmlns:p14="http://schemas.microsoft.com/office/powerpoint/2010/main" val="80442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https://whatsinjohnsfreezer.com/2015/09/23/elephant-feet-2/</a:t>
            </a:r>
          </a:p>
        </p:txBody>
      </p:sp>
      <p:sp>
        <p:nvSpPr>
          <p:cNvPr id="4" name="Slide Number Placeholder 3"/>
          <p:cNvSpPr>
            <a:spLocks noGrp="1"/>
          </p:cNvSpPr>
          <p:nvPr>
            <p:ph type="sldNum" sz="quarter" idx="10"/>
          </p:nvPr>
        </p:nvSpPr>
        <p:spPr/>
        <p:txBody>
          <a:bodyPr/>
          <a:lstStyle/>
          <a:p>
            <a:fld id="{325A3120-5EB3-4A50-88EA-AE1F400C87C9}" type="slidenum">
              <a:rPr lang="en-US" smtClean="0"/>
              <a:t>20</a:t>
            </a:fld>
            <a:endParaRPr lang="en-US"/>
          </a:p>
        </p:txBody>
      </p:sp>
    </p:spTree>
    <p:extLst>
      <p:ext uri="{BB962C8B-B14F-4D97-AF65-F5344CB8AC3E}">
        <p14:creationId xmlns:p14="http://schemas.microsoft.com/office/powerpoint/2010/main" val="3128464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AF3658-78A6-44D1-A2D8-A5BB716FB713}" type="slidenum">
              <a:rPr lang="en-US" smtClean="0"/>
              <a:t>32</a:t>
            </a:fld>
            <a:endParaRPr lang="en-US"/>
          </a:p>
        </p:txBody>
      </p:sp>
    </p:spTree>
    <p:extLst>
      <p:ext uri="{BB962C8B-B14F-4D97-AF65-F5344CB8AC3E}">
        <p14:creationId xmlns:p14="http://schemas.microsoft.com/office/powerpoint/2010/main" val="118469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E2264D97-0A39-47D4-844A-101ACDFC0EB0}" type="datetimeFigureOut">
              <a:rPr lang="en-US" smtClean="0"/>
              <a:t>11/13/2020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4941A0-0B56-4C82-A029-B3450A06D504}" type="slidenum">
              <a:rPr lang="en-US" smtClean="0"/>
              <a:t>‹#›</a:t>
            </a:fld>
            <a:endParaRPr lang="en-US"/>
          </a:p>
        </p:txBody>
      </p:sp>
    </p:spTree>
    <p:extLst>
      <p:ext uri="{BB962C8B-B14F-4D97-AF65-F5344CB8AC3E}">
        <p14:creationId xmlns:p14="http://schemas.microsoft.com/office/powerpoint/2010/main" val="3924402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E2264D97-0A39-47D4-844A-101ACDFC0EB0}" type="datetimeFigureOut">
              <a:rPr lang="en-US" smtClean="0"/>
              <a:t>11/13/2020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4941A0-0B56-4C82-A029-B3450A06D504}" type="slidenum">
              <a:rPr lang="en-US" smtClean="0"/>
              <a:t>‹#›</a:t>
            </a:fld>
            <a:endParaRPr lang="en-US"/>
          </a:p>
        </p:txBody>
      </p:sp>
    </p:spTree>
    <p:extLst>
      <p:ext uri="{BB962C8B-B14F-4D97-AF65-F5344CB8AC3E}">
        <p14:creationId xmlns:p14="http://schemas.microsoft.com/office/powerpoint/2010/main" val="2014536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E2264D97-0A39-47D4-844A-101ACDFC0EB0}" type="datetimeFigureOut">
              <a:rPr lang="en-US" smtClean="0"/>
              <a:t>11/13/2020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4941A0-0B56-4C82-A029-B3450A06D504}" type="slidenum">
              <a:rPr lang="en-US" smtClean="0"/>
              <a:t>‹#›</a:t>
            </a:fld>
            <a:endParaRPr lang="en-US"/>
          </a:p>
        </p:txBody>
      </p:sp>
    </p:spTree>
    <p:extLst>
      <p:ext uri="{BB962C8B-B14F-4D97-AF65-F5344CB8AC3E}">
        <p14:creationId xmlns:p14="http://schemas.microsoft.com/office/powerpoint/2010/main" val="3212027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E2264D97-0A39-47D4-844A-101ACDFC0EB0}" type="datetimeFigureOut">
              <a:rPr lang="en-US" smtClean="0"/>
              <a:t>11/13/2020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4941A0-0B56-4C82-A029-B3450A06D504}" type="slidenum">
              <a:rPr lang="en-US" smtClean="0"/>
              <a:t>‹#›</a:t>
            </a:fld>
            <a:endParaRPr lang="en-US"/>
          </a:p>
        </p:txBody>
      </p:sp>
    </p:spTree>
    <p:extLst>
      <p:ext uri="{BB962C8B-B14F-4D97-AF65-F5344CB8AC3E}">
        <p14:creationId xmlns:p14="http://schemas.microsoft.com/office/powerpoint/2010/main" val="1562008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264D97-0A39-47D4-844A-101ACDFC0EB0}" type="datetimeFigureOut">
              <a:rPr lang="en-US" smtClean="0"/>
              <a:t>11/13/2020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4941A0-0B56-4C82-A029-B3450A06D504}" type="slidenum">
              <a:rPr lang="en-US" smtClean="0"/>
              <a:t>‹#›</a:t>
            </a:fld>
            <a:endParaRPr lang="en-US"/>
          </a:p>
        </p:txBody>
      </p:sp>
    </p:spTree>
    <p:extLst>
      <p:ext uri="{BB962C8B-B14F-4D97-AF65-F5344CB8AC3E}">
        <p14:creationId xmlns:p14="http://schemas.microsoft.com/office/powerpoint/2010/main" val="33341353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Date Placeholder 4"/>
          <p:cNvSpPr>
            <a:spLocks noGrp="1"/>
          </p:cNvSpPr>
          <p:nvPr>
            <p:ph type="dt" sz="half" idx="10"/>
          </p:nvPr>
        </p:nvSpPr>
        <p:spPr/>
        <p:txBody>
          <a:bodyPr/>
          <a:lstStyle/>
          <a:p>
            <a:fld id="{E2264D97-0A39-47D4-844A-101ACDFC0EB0}" type="datetimeFigureOut">
              <a:rPr lang="en-US" smtClean="0"/>
              <a:t>11/13/2020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4941A0-0B56-4C82-A029-B3450A06D504}" type="slidenum">
              <a:rPr lang="en-US" smtClean="0"/>
              <a:t>‹#›</a:t>
            </a:fld>
            <a:endParaRPr lang="en-US"/>
          </a:p>
        </p:txBody>
      </p:sp>
    </p:spTree>
    <p:extLst>
      <p:ext uri="{BB962C8B-B14F-4D97-AF65-F5344CB8AC3E}">
        <p14:creationId xmlns:p14="http://schemas.microsoft.com/office/powerpoint/2010/main" val="1367482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7" name="Date Placeholder 6"/>
          <p:cNvSpPr>
            <a:spLocks noGrp="1"/>
          </p:cNvSpPr>
          <p:nvPr>
            <p:ph type="dt" sz="half" idx="10"/>
          </p:nvPr>
        </p:nvSpPr>
        <p:spPr/>
        <p:txBody>
          <a:bodyPr/>
          <a:lstStyle/>
          <a:p>
            <a:fld id="{E2264D97-0A39-47D4-844A-101ACDFC0EB0}" type="datetimeFigureOut">
              <a:rPr lang="en-US" smtClean="0"/>
              <a:t>11/13/2020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04941A0-0B56-4C82-A029-B3450A06D504}" type="slidenum">
              <a:rPr lang="en-US" smtClean="0"/>
              <a:t>‹#›</a:t>
            </a:fld>
            <a:endParaRPr lang="en-US"/>
          </a:p>
        </p:txBody>
      </p:sp>
    </p:spTree>
    <p:extLst>
      <p:ext uri="{BB962C8B-B14F-4D97-AF65-F5344CB8AC3E}">
        <p14:creationId xmlns:p14="http://schemas.microsoft.com/office/powerpoint/2010/main" val="26241216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E2264D97-0A39-47D4-844A-101ACDFC0EB0}" type="datetimeFigureOut">
              <a:rPr lang="en-US" smtClean="0"/>
              <a:t>11/13/2020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04941A0-0B56-4C82-A029-B3450A06D504}" type="slidenum">
              <a:rPr lang="en-US" smtClean="0"/>
              <a:t>‹#›</a:t>
            </a:fld>
            <a:endParaRPr lang="en-US"/>
          </a:p>
        </p:txBody>
      </p:sp>
    </p:spTree>
    <p:extLst>
      <p:ext uri="{BB962C8B-B14F-4D97-AF65-F5344CB8AC3E}">
        <p14:creationId xmlns:p14="http://schemas.microsoft.com/office/powerpoint/2010/main" val="3888163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264D97-0A39-47D4-844A-101ACDFC0EB0}" type="datetimeFigureOut">
              <a:rPr lang="en-US" smtClean="0"/>
              <a:t>11/13/2020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04941A0-0B56-4C82-A029-B3450A06D504}" type="slidenum">
              <a:rPr lang="en-US" smtClean="0"/>
              <a:t>‹#›</a:t>
            </a:fld>
            <a:endParaRPr lang="en-US"/>
          </a:p>
        </p:txBody>
      </p:sp>
    </p:spTree>
    <p:extLst>
      <p:ext uri="{BB962C8B-B14F-4D97-AF65-F5344CB8AC3E}">
        <p14:creationId xmlns:p14="http://schemas.microsoft.com/office/powerpoint/2010/main" val="3568824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264D97-0A39-47D4-844A-101ACDFC0EB0}" type="datetimeFigureOut">
              <a:rPr lang="en-US" smtClean="0"/>
              <a:t>11/13/2020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4941A0-0B56-4C82-A029-B3450A06D504}" type="slidenum">
              <a:rPr lang="en-US" smtClean="0"/>
              <a:t>‹#›</a:t>
            </a:fld>
            <a:endParaRPr lang="en-US"/>
          </a:p>
        </p:txBody>
      </p:sp>
    </p:spTree>
    <p:extLst>
      <p:ext uri="{BB962C8B-B14F-4D97-AF65-F5344CB8AC3E}">
        <p14:creationId xmlns:p14="http://schemas.microsoft.com/office/powerpoint/2010/main" val="2246271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264D97-0A39-47D4-844A-101ACDFC0EB0}" type="datetimeFigureOut">
              <a:rPr lang="en-US" smtClean="0"/>
              <a:t>11/13/2020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4941A0-0B56-4C82-A029-B3450A06D504}" type="slidenum">
              <a:rPr lang="en-US" smtClean="0"/>
              <a:t>‹#›</a:t>
            </a:fld>
            <a:endParaRPr lang="en-US"/>
          </a:p>
        </p:txBody>
      </p:sp>
    </p:spTree>
    <p:extLst>
      <p:ext uri="{BB962C8B-B14F-4D97-AF65-F5344CB8AC3E}">
        <p14:creationId xmlns:p14="http://schemas.microsoft.com/office/powerpoint/2010/main" val="2489412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264D97-0A39-47D4-844A-101ACDFC0EB0}" type="datetimeFigureOut">
              <a:rPr lang="en-US" smtClean="0"/>
              <a:t>11/13/2020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4941A0-0B56-4C82-A029-B3450A06D504}" type="slidenum">
              <a:rPr lang="en-US" smtClean="0"/>
              <a:t>‹#›</a:t>
            </a:fld>
            <a:endParaRPr lang="en-US"/>
          </a:p>
        </p:txBody>
      </p:sp>
    </p:spTree>
    <p:extLst>
      <p:ext uri="{BB962C8B-B14F-4D97-AF65-F5344CB8AC3E}">
        <p14:creationId xmlns:p14="http://schemas.microsoft.com/office/powerpoint/2010/main" val="28557564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5" Type="http://schemas.openxmlformats.org/officeDocument/2006/relationships/image" Target="../media/image34.JPG"/><Relationship Id="rId4" Type="http://schemas.openxmlformats.org/officeDocument/2006/relationships/image" Target="../media/image33.gif"/></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image" Target="../media/image38.jpeg"/><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17.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image" Target="../media/image47.jpeg"/><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1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21.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61.jpeg"/><Relationship Id="rId7" Type="http://schemas.openxmlformats.org/officeDocument/2006/relationships/image" Target="../media/image65.jpe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s>
</file>

<file path=ppt/slides/_rels/slide2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 Id="rId5" Type="http://schemas.openxmlformats.org/officeDocument/2006/relationships/image" Target="../media/image70.jpeg"/><Relationship Id="rId4" Type="http://schemas.openxmlformats.org/officeDocument/2006/relationships/image" Target="../media/image69.jpeg"/></Relationships>
</file>

<file path=ppt/slides/_rels/slide2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2.xml"/><Relationship Id="rId4" Type="http://schemas.openxmlformats.org/officeDocument/2006/relationships/image" Target="../media/image79.jpeg"/></Relationships>
</file>

<file path=ppt/slides/_rels/slide3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1.jpe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369348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Afrotheria</a:t>
            </a:r>
            <a:r>
              <a:rPr lang="en-US" dirty="0"/>
              <a:t>: </a:t>
            </a:r>
            <a:r>
              <a:rPr lang="en-US" dirty="0" err="1"/>
              <a:t>Macroscelidae</a:t>
            </a:r>
            <a:r>
              <a:rPr lang="en-US" dirty="0"/>
              <a:t> (Elephant shrews)</a:t>
            </a:r>
          </a:p>
        </p:txBody>
      </p:sp>
      <p:sp>
        <p:nvSpPr>
          <p:cNvPr id="3" name="Content Placeholder 2"/>
          <p:cNvSpPr>
            <a:spLocks noGrp="1"/>
          </p:cNvSpPr>
          <p:nvPr>
            <p:ph idx="1"/>
          </p:nvPr>
        </p:nvSpPr>
        <p:spPr/>
        <p:txBody>
          <a:bodyPr/>
          <a:lstStyle/>
          <a:p>
            <a:r>
              <a:rPr lang="en-US" dirty="0"/>
              <a:t>~ 20 species</a:t>
            </a:r>
          </a:p>
          <a:p>
            <a:endParaRPr lang="en-US" dirty="0"/>
          </a:p>
        </p:txBody>
      </p:sp>
      <p:pic>
        <p:nvPicPr>
          <p:cNvPr id="3074" name="Picture 2" descr="Rhynchocyon petersi from sid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444" y="2616009"/>
            <a:ext cx="6241183" cy="415886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elephant shrew anatom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6505" y="2616009"/>
            <a:ext cx="5545151" cy="4158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3057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Afrotheria</a:t>
            </a:r>
            <a:r>
              <a:rPr lang="en-US" dirty="0"/>
              <a:t>: </a:t>
            </a:r>
            <a:r>
              <a:rPr lang="en-US" dirty="0" err="1"/>
              <a:t>Macroscelidae</a:t>
            </a:r>
            <a:r>
              <a:rPr lang="en-US" dirty="0"/>
              <a:t> (Elephant shrews)</a:t>
            </a:r>
          </a:p>
        </p:txBody>
      </p:sp>
      <p:sp>
        <p:nvSpPr>
          <p:cNvPr id="3" name="Content Placeholder 2"/>
          <p:cNvSpPr>
            <a:spLocks noGrp="1"/>
          </p:cNvSpPr>
          <p:nvPr>
            <p:ph idx="1"/>
          </p:nvPr>
        </p:nvSpPr>
        <p:spPr/>
        <p:txBody>
          <a:bodyPr/>
          <a:lstStyle/>
          <a:p>
            <a:r>
              <a:rPr lang="en-US" dirty="0"/>
              <a:t>~ 20 species</a:t>
            </a:r>
          </a:p>
          <a:p>
            <a:endParaRPr lang="en-US" dirty="0"/>
          </a:p>
        </p:txBody>
      </p:sp>
      <p:pic>
        <p:nvPicPr>
          <p:cNvPr id="3074" name="Picture 2" descr="Rhynchocyon petersi from sid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444" y="2616009"/>
            <a:ext cx="6241183" cy="415886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macroscelidea sku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9134" y="2615833"/>
            <a:ext cx="5544422" cy="4159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620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7195" y="1144892"/>
            <a:ext cx="4953817" cy="5713108"/>
          </a:xfrm>
          <a:prstGeom prst="rect">
            <a:avLst/>
          </a:prstGeom>
        </p:spPr>
      </p:pic>
      <p:sp>
        <p:nvSpPr>
          <p:cNvPr id="2" name="Title 1"/>
          <p:cNvSpPr>
            <a:spLocks noGrp="1"/>
          </p:cNvSpPr>
          <p:nvPr>
            <p:ph type="title"/>
          </p:nvPr>
        </p:nvSpPr>
        <p:spPr/>
        <p:txBody>
          <a:bodyPr/>
          <a:lstStyle/>
          <a:p>
            <a:r>
              <a:rPr lang="en-US" dirty="0" err="1"/>
              <a:t>Afrotheria</a:t>
            </a:r>
            <a:r>
              <a:rPr lang="en-US" dirty="0"/>
              <a:t>: </a:t>
            </a:r>
            <a:r>
              <a:rPr lang="en-US" dirty="0" err="1"/>
              <a:t>Macroscelidae</a:t>
            </a:r>
            <a:r>
              <a:rPr lang="en-US" dirty="0"/>
              <a:t> (Elephant shrews)</a:t>
            </a:r>
          </a:p>
        </p:txBody>
      </p:sp>
      <p:sp>
        <p:nvSpPr>
          <p:cNvPr id="3" name="Content Placeholder 2"/>
          <p:cNvSpPr>
            <a:spLocks noGrp="1"/>
          </p:cNvSpPr>
          <p:nvPr>
            <p:ph idx="1"/>
          </p:nvPr>
        </p:nvSpPr>
        <p:spPr/>
        <p:txBody>
          <a:bodyPr/>
          <a:lstStyle/>
          <a:p>
            <a:r>
              <a:rPr lang="en-US" dirty="0"/>
              <a:t>~ 20 species</a:t>
            </a:r>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8070" y="5905500"/>
            <a:ext cx="4671060" cy="952500"/>
          </a:xfrm>
          <a:prstGeom prst="rect">
            <a:avLst/>
          </a:prstGeom>
        </p:spPr>
      </p:pic>
    </p:spTree>
    <p:extLst>
      <p:ext uri="{BB962C8B-B14F-4D97-AF65-F5344CB8AC3E}">
        <p14:creationId xmlns:p14="http://schemas.microsoft.com/office/powerpoint/2010/main" val="1462960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Afrotheria</a:t>
            </a:r>
            <a:r>
              <a:rPr lang="en-US" dirty="0"/>
              <a:t>: </a:t>
            </a:r>
            <a:r>
              <a:rPr lang="en-US" dirty="0" err="1"/>
              <a:t>Chrysochloridae</a:t>
            </a:r>
            <a:r>
              <a:rPr lang="en-US" dirty="0"/>
              <a:t> (Golden mole)</a:t>
            </a:r>
          </a:p>
        </p:txBody>
      </p:sp>
      <p:sp>
        <p:nvSpPr>
          <p:cNvPr id="3" name="Content Placeholder 2"/>
          <p:cNvSpPr>
            <a:spLocks noGrp="1"/>
          </p:cNvSpPr>
          <p:nvPr>
            <p:ph idx="1"/>
          </p:nvPr>
        </p:nvSpPr>
        <p:spPr>
          <a:xfrm>
            <a:off x="623455" y="1565853"/>
            <a:ext cx="10515600" cy="4351338"/>
          </a:xfrm>
        </p:spPr>
        <p:txBody>
          <a:bodyPr/>
          <a:lstStyle/>
          <a:p>
            <a:r>
              <a:rPr lang="en-US" dirty="0"/>
              <a:t>~ 21 species</a:t>
            </a:r>
          </a:p>
        </p:txBody>
      </p:sp>
      <p:pic>
        <p:nvPicPr>
          <p:cNvPr id="4098" name="Picture 2" descr="Image result for golden mo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28" y="2548169"/>
            <a:ext cx="5624945" cy="4218709"/>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Image result for golden mole"/>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2" name="Picture 6" descr="Image result for golden m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8518" y="2548169"/>
            <a:ext cx="6296580" cy="4218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0033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Afrotheria</a:t>
            </a:r>
            <a:r>
              <a:rPr lang="en-US" dirty="0"/>
              <a:t>: </a:t>
            </a:r>
            <a:r>
              <a:rPr lang="en-US" dirty="0" err="1"/>
              <a:t>Chrysochloridae</a:t>
            </a:r>
            <a:r>
              <a:rPr lang="en-US" dirty="0"/>
              <a:t> (Golden mole)</a:t>
            </a:r>
          </a:p>
        </p:txBody>
      </p:sp>
      <p:sp>
        <p:nvSpPr>
          <p:cNvPr id="3" name="Content Placeholder 2"/>
          <p:cNvSpPr>
            <a:spLocks noGrp="1"/>
          </p:cNvSpPr>
          <p:nvPr>
            <p:ph idx="1"/>
          </p:nvPr>
        </p:nvSpPr>
        <p:spPr>
          <a:xfrm>
            <a:off x="623455" y="1565853"/>
            <a:ext cx="10515600" cy="4351338"/>
          </a:xfrm>
        </p:spPr>
        <p:txBody>
          <a:bodyPr/>
          <a:lstStyle/>
          <a:p>
            <a:r>
              <a:rPr lang="en-US" dirty="0"/>
              <a:t>~ 21 species</a:t>
            </a:r>
          </a:p>
        </p:txBody>
      </p:sp>
      <p:sp>
        <p:nvSpPr>
          <p:cNvPr id="4" name="AutoShape 4" descr="Image result for golden mole"/>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4" name="Picture 8" descr="Image result for golden mole skelet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315317"/>
            <a:ext cx="56007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mage result for golden mole skelet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5805" y="3967162"/>
            <a:ext cx="3699164" cy="2774373"/>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Image result for golden mole skeleton"/>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28155" y="2179060"/>
            <a:ext cx="5600700" cy="45624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0460" y="3963267"/>
            <a:ext cx="2273613" cy="2823788"/>
          </a:xfrm>
          <a:prstGeom prst="rect">
            <a:avLst/>
          </a:prstGeom>
        </p:spPr>
      </p:pic>
      <p:sp>
        <p:nvSpPr>
          <p:cNvPr id="5" name="Rectangle 4"/>
          <p:cNvSpPr/>
          <p:nvPr/>
        </p:nvSpPr>
        <p:spPr>
          <a:xfrm>
            <a:off x="5728855" y="3963267"/>
            <a:ext cx="2265218" cy="28947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0806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904349" y="2258021"/>
            <a:ext cx="5715000" cy="4514850"/>
          </a:xfrm>
          <a:prstGeom prst="rect">
            <a:avLst/>
          </a:prstGeom>
        </p:spPr>
      </p:pic>
      <p:sp>
        <p:nvSpPr>
          <p:cNvPr id="2" name="Title 1"/>
          <p:cNvSpPr>
            <a:spLocks noGrp="1"/>
          </p:cNvSpPr>
          <p:nvPr>
            <p:ph type="title"/>
          </p:nvPr>
        </p:nvSpPr>
        <p:spPr/>
        <p:txBody>
          <a:bodyPr/>
          <a:lstStyle/>
          <a:p>
            <a:r>
              <a:rPr lang="en-US" dirty="0" err="1"/>
              <a:t>Afrotheria</a:t>
            </a:r>
            <a:r>
              <a:rPr lang="en-US" dirty="0"/>
              <a:t>: </a:t>
            </a:r>
            <a:r>
              <a:rPr lang="en-US" dirty="0" err="1"/>
              <a:t>Chrysochloridae</a:t>
            </a:r>
            <a:r>
              <a:rPr lang="en-US" dirty="0"/>
              <a:t> (Golden mole)</a:t>
            </a:r>
          </a:p>
        </p:txBody>
      </p:sp>
      <p:sp>
        <p:nvSpPr>
          <p:cNvPr id="3" name="Content Placeholder 2"/>
          <p:cNvSpPr>
            <a:spLocks noGrp="1"/>
          </p:cNvSpPr>
          <p:nvPr>
            <p:ph idx="1"/>
          </p:nvPr>
        </p:nvSpPr>
        <p:spPr>
          <a:xfrm>
            <a:off x="623455" y="1565853"/>
            <a:ext cx="10515600" cy="4351338"/>
          </a:xfrm>
        </p:spPr>
        <p:txBody>
          <a:bodyPr/>
          <a:lstStyle/>
          <a:p>
            <a:r>
              <a:rPr lang="en-US" dirty="0"/>
              <a:t>~ 21 species</a:t>
            </a:r>
          </a:p>
        </p:txBody>
      </p:sp>
      <p:sp>
        <p:nvSpPr>
          <p:cNvPr id="4" name="AutoShape 4" descr="Image result for golden mole"/>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4"/>
          <a:stretch>
            <a:fillRect/>
          </a:stretch>
        </p:blipFill>
        <p:spPr>
          <a:xfrm>
            <a:off x="-617539" y="2424555"/>
            <a:ext cx="3195243" cy="4390103"/>
          </a:xfrm>
          <a:prstGeom prst="rect">
            <a:avLst/>
          </a:prstGeom>
        </p:spPr>
      </p:pic>
      <p:pic>
        <p:nvPicPr>
          <p:cNvPr id="1026" name="Picture 2" descr="Ossicles | Tinnitus relief, Tinnitus cure, Tinnitus remedi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8154" y="409718"/>
            <a:ext cx="6305274" cy="6305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9221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Afrotheria</a:t>
            </a:r>
            <a:r>
              <a:rPr lang="en-US" dirty="0"/>
              <a:t>: </a:t>
            </a:r>
            <a:r>
              <a:rPr lang="en-US" dirty="0" err="1"/>
              <a:t>Afrosorcida</a:t>
            </a:r>
            <a:r>
              <a:rPr lang="en-US" dirty="0"/>
              <a:t>: Tenrecs</a:t>
            </a:r>
          </a:p>
        </p:txBody>
      </p:sp>
      <p:sp>
        <p:nvSpPr>
          <p:cNvPr id="3" name="Content Placeholder 2"/>
          <p:cNvSpPr>
            <a:spLocks noGrp="1"/>
          </p:cNvSpPr>
          <p:nvPr>
            <p:ph idx="1"/>
          </p:nvPr>
        </p:nvSpPr>
        <p:spPr/>
        <p:txBody>
          <a:bodyPr/>
          <a:lstStyle/>
          <a:p>
            <a:r>
              <a:rPr lang="en-US" dirty="0"/>
              <a:t>~ 35 species</a:t>
            </a:r>
          </a:p>
        </p:txBody>
      </p:sp>
      <p:pic>
        <p:nvPicPr>
          <p:cNvPr id="2050" name="Picture 2" descr="Image result for tenre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86" y="4148310"/>
            <a:ext cx="4015608" cy="263438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tenre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6341" y="1275252"/>
            <a:ext cx="3939571" cy="278724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tenre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6341" y="4150726"/>
            <a:ext cx="3939571" cy="263196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web footed tenre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3591" y="4148309"/>
            <a:ext cx="3760853" cy="264826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tenre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95700" y="1734197"/>
            <a:ext cx="4318744" cy="232830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giant otter shrew"/>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3424" y="1734197"/>
            <a:ext cx="2910378" cy="2328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69013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Afrotheria</a:t>
            </a:r>
            <a:r>
              <a:rPr lang="en-US" dirty="0"/>
              <a:t>: Tenrecs</a:t>
            </a:r>
          </a:p>
        </p:txBody>
      </p:sp>
      <p:sp>
        <p:nvSpPr>
          <p:cNvPr id="3" name="Content Placeholder 2"/>
          <p:cNvSpPr>
            <a:spLocks noGrp="1"/>
          </p:cNvSpPr>
          <p:nvPr>
            <p:ph idx="1"/>
          </p:nvPr>
        </p:nvSpPr>
        <p:spPr/>
        <p:txBody>
          <a:bodyPr/>
          <a:lstStyle/>
          <a:p>
            <a:r>
              <a:rPr lang="en-US" dirty="0"/>
              <a:t>~ 35 species</a:t>
            </a:r>
          </a:p>
          <a:p>
            <a:r>
              <a:rPr lang="en-US" dirty="0"/>
              <a:t>Africa </a:t>
            </a:r>
          </a:p>
          <a:p>
            <a:pPr marL="0" indent="0">
              <a:buNone/>
            </a:pPr>
            <a:r>
              <a:rPr lang="en-US" dirty="0"/>
              <a:t>       &amp; Madagascar</a:t>
            </a:r>
          </a:p>
        </p:txBody>
      </p:sp>
      <p:pic>
        <p:nvPicPr>
          <p:cNvPr id="2056" name="Picture 8" descr="Image result for web footed tenre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6388" y="4136231"/>
            <a:ext cx="3760853" cy="264826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giant otter shr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4050" y="1672992"/>
            <a:ext cx="2910378" cy="232830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fm-digital-assets.fieldmuseum.org/721/244/25973_Dorsal_RB01_MZ.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0055" y="64363"/>
            <a:ext cx="5225591" cy="230521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fm-digital-assets.fieldmuseum.org/721/245/25973_FullLateral_RB01_MZ.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0055" y="2441494"/>
            <a:ext cx="5225591" cy="195466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fm-digital-assets.fieldmuseum.org/721/246/25973_Ventral_RB01_MZ.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0348" y="4493611"/>
            <a:ext cx="5230853" cy="227682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tenrec brai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0799" y="3797449"/>
            <a:ext cx="2724090" cy="301055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Image result for tenrec brai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0799" y="3759882"/>
            <a:ext cx="2724090" cy="3010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5371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Afrotheria</a:t>
            </a:r>
            <a:r>
              <a:rPr lang="en-US" dirty="0"/>
              <a:t>: </a:t>
            </a:r>
            <a:r>
              <a:rPr lang="en-US" dirty="0" err="1"/>
              <a:t>Paenungulata</a:t>
            </a:r>
            <a:r>
              <a:rPr lang="en-US" dirty="0"/>
              <a:t>: </a:t>
            </a:r>
            <a:r>
              <a:rPr lang="en-US" dirty="0" err="1"/>
              <a:t>Proboscidia</a:t>
            </a:r>
            <a:endParaRPr lang="en-US" dirty="0"/>
          </a:p>
        </p:txBody>
      </p:sp>
      <p:sp>
        <p:nvSpPr>
          <p:cNvPr id="3" name="Content Placeholder 2"/>
          <p:cNvSpPr>
            <a:spLocks noGrp="1"/>
          </p:cNvSpPr>
          <p:nvPr>
            <p:ph idx="1"/>
          </p:nvPr>
        </p:nvSpPr>
        <p:spPr>
          <a:xfrm>
            <a:off x="838200" y="2104382"/>
            <a:ext cx="10515600" cy="4351338"/>
          </a:xfrm>
        </p:spPr>
        <p:txBody>
          <a:bodyPr/>
          <a:lstStyle/>
          <a:p>
            <a:endParaRPr lang="en-US"/>
          </a:p>
        </p:txBody>
      </p:sp>
      <p:pic>
        <p:nvPicPr>
          <p:cNvPr id="4098" name="Picture 2" descr="Image result for proboscidea evol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493" y="1506071"/>
            <a:ext cx="8218956" cy="513246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proboscidea ev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3216" y="1309258"/>
            <a:ext cx="3578784" cy="5329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090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Afrotheria</a:t>
            </a:r>
            <a:r>
              <a:rPr lang="en-US" dirty="0"/>
              <a:t>: </a:t>
            </a:r>
            <a:r>
              <a:rPr lang="en-US" dirty="0" err="1"/>
              <a:t>Paenungulata</a:t>
            </a:r>
            <a:r>
              <a:rPr lang="en-US" dirty="0"/>
              <a:t>: </a:t>
            </a:r>
            <a:r>
              <a:rPr lang="en-US" dirty="0" err="1"/>
              <a:t>Proboscidia</a:t>
            </a:r>
            <a:endParaRPr lang="en-US" dirty="0"/>
          </a:p>
        </p:txBody>
      </p:sp>
      <p:sp>
        <p:nvSpPr>
          <p:cNvPr id="3" name="Content Placeholder 2"/>
          <p:cNvSpPr>
            <a:spLocks noGrp="1"/>
          </p:cNvSpPr>
          <p:nvPr>
            <p:ph idx="1"/>
          </p:nvPr>
        </p:nvSpPr>
        <p:spPr/>
        <p:txBody>
          <a:bodyPr/>
          <a:lstStyle/>
          <a:p>
            <a:endParaRPr lang="en-US"/>
          </a:p>
        </p:txBody>
      </p:sp>
      <p:pic>
        <p:nvPicPr>
          <p:cNvPr id="11266" name="Picture 2" descr="Image result for ELEPHANT FOOT MORPHOLOG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009" y="1456174"/>
            <a:ext cx="5331488" cy="5331488"/>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Image result for ELEPHANT FOOT MORPHOLOG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506497" y="1532407"/>
            <a:ext cx="9975745" cy="53255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0619509" y="1456174"/>
            <a:ext cx="4104409" cy="53314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2440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Xenarthra</a:t>
            </a:r>
            <a:r>
              <a:rPr lang="en-US" dirty="0"/>
              <a:t>: Anteaters (4 </a:t>
            </a:r>
            <a:r>
              <a:rPr lang="en-US" dirty="0" err="1"/>
              <a:t>sp</a:t>
            </a:r>
            <a:r>
              <a:rPr lang="en-US" dirty="0"/>
              <a:t>)</a:t>
            </a:r>
          </a:p>
        </p:txBody>
      </p:sp>
      <p:sp>
        <p:nvSpPr>
          <p:cNvPr id="3" name="Content Placeholder 2"/>
          <p:cNvSpPr>
            <a:spLocks noGrp="1"/>
          </p:cNvSpPr>
          <p:nvPr>
            <p:ph idx="1"/>
          </p:nvPr>
        </p:nvSpPr>
        <p:spPr/>
        <p:txBody>
          <a:bodyPr/>
          <a:lstStyle/>
          <a:p>
            <a:endParaRPr lang="en-US"/>
          </a:p>
        </p:txBody>
      </p:sp>
      <p:pic>
        <p:nvPicPr>
          <p:cNvPr id="7170" name="Picture 2" descr="Image result for silky anteater anatomy ul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016" y="1836014"/>
            <a:ext cx="7217977" cy="4855730"/>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Image result for anteater arbore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9325" y="950497"/>
            <a:ext cx="4288659" cy="5741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766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Afrotheria</a:t>
            </a:r>
            <a:r>
              <a:rPr lang="en-US" dirty="0"/>
              <a:t>: </a:t>
            </a:r>
            <a:r>
              <a:rPr lang="en-US" dirty="0" err="1"/>
              <a:t>Paenungulata</a:t>
            </a:r>
            <a:r>
              <a:rPr lang="en-US" dirty="0"/>
              <a:t>: </a:t>
            </a:r>
            <a:r>
              <a:rPr lang="en-US" dirty="0" err="1"/>
              <a:t>Proboscidia</a:t>
            </a:r>
            <a:endParaRPr lang="en-US" dirty="0"/>
          </a:p>
        </p:txBody>
      </p:sp>
      <p:sp>
        <p:nvSpPr>
          <p:cNvPr id="3" name="Content Placeholder 2"/>
          <p:cNvSpPr>
            <a:spLocks noGrp="1"/>
          </p:cNvSpPr>
          <p:nvPr>
            <p:ph idx="1"/>
          </p:nvPr>
        </p:nvSpPr>
        <p:spPr/>
        <p:txBody>
          <a:bodyPr/>
          <a:lstStyle/>
          <a:p>
            <a:endParaRPr lang="en-US"/>
          </a:p>
        </p:txBody>
      </p:sp>
      <p:pic>
        <p:nvPicPr>
          <p:cNvPr id="11268" name="Picture 4" descr="Image result for ELEPHANT FOOT MORPHOLOG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506497" y="1532407"/>
            <a:ext cx="9975745" cy="53255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0619509" y="1456174"/>
            <a:ext cx="4104409" cy="53314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Fat pad removed, looking up through where it was at the palm of the &quot;hands&quot;, where the tendons and ligaments connect to the five toes. Each arc-like structure is a toe; the &quot;thumb&quot; (first toe) is on the upper lef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9625" y="1456174"/>
            <a:ext cx="3845447" cy="5129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1477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0624" y="-1122"/>
            <a:ext cx="9694605" cy="6859122"/>
          </a:xfrm>
        </p:spPr>
      </p:pic>
      <p:sp>
        <p:nvSpPr>
          <p:cNvPr id="6" name="Title 5"/>
          <p:cNvSpPr>
            <a:spLocks noGrp="1"/>
          </p:cNvSpPr>
          <p:nvPr>
            <p:ph type="title"/>
          </p:nvPr>
        </p:nvSpPr>
        <p:spPr/>
        <p:txBody>
          <a:bodyPr/>
          <a:lstStyle/>
          <a:p>
            <a:endParaRPr lang="en-US"/>
          </a:p>
        </p:txBody>
      </p:sp>
    </p:spTree>
    <p:extLst>
      <p:ext uri="{BB962C8B-B14F-4D97-AF65-F5344CB8AC3E}">
        <p14:creationId xmlns:p14="http://schemas.microsoft.com/office/powerpoint/2010/main" val="4041219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Afrotheria</a:t>
            </a:r>
            <a:r>
              <a:rPr lang="en-US" dirty="0"/>
              <a:t>: </a:t>
            </a:r>
            <a:r>
              <a:rPr lang="en-US" dirty="0" err="1"/>
              <a:t>Paenungulata</a:t>
            </a:r>
            <a:r>
              <a:rPr lang="en-US" dirty="0"/>
              <a:t>: </a:t>
            </a:r>
            <a:r>
              <a:rPr lang="en-US" dirty="0" err="1"/>
              <a:t>Proboscidia</a:t>
            </a:r>
            <a:endParaRPr lang="en-US" dirty="0"/>
          </a:p>
        </p:txBody>
      </p:sp>
      <p:sp>
        <p:nvSpPr>
          <p:cNvPr id="3" name="Content Placeholder 2"/>
          <p:cNvSpPr>
            <a:spLocks noGrp="1"/>
          </p:cNvSpPr>
          <p:nvPr>
            <p:ph idx="1"/>
          </p:nvPr>
        </p:nvSpPr>
        <p:spPr/>
        <p:txBody>
          <a:bodyPr/>
          <a:lstStyle/>
          <a:p>
            <a:endParaRPr lang="en-US"/>
          </a:p>
        </p:txBody>
      </p:sp>
      <p:pic>
        <p:nvPicPr>
          <p:cNvPr id="717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9156" y="2201578"/>
            <a:ext cx="6037035" cy="4110322"/>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Image result for elephant trunk musc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413" y="2301650"/>
            <a:ext cx="6196291" cy="4119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15443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Afrotheria</a:t>
            </a:r>
            <a:r>
              <a:rPr lang="en-US" dirty="0"/>
              <a:t>: </a:t>
            </a:r>
            <a:r>
              <a:rPr lang="en-US" dirty="0" err="1"/>
              <a:t>Paenungulata</a:t>
            </a:r>
            <a:r>
              <a:rPr lang="en-US" dirty="0"/>
              <a:t>: </a:t>
            </a:r>
            <a:r>
              <a:rPr lang="en-US" dirty="0" err="1"/>
              <a:t>Proboscidia</a:t>
            </a:r>
            <a:endParaRPr lang="en-US" dirty="0"/>
          </a:p>
        </p:txBody>
      </p:sp>
      <p:sp>
        <p:nvSpPr>
          <p:cNvPr id="3" name="Content Placeholder 2"/>
          <p:cNvSpPr>
            <a:spLocks noGrp="1"/>
          </p:cNvSpPr>
          <p:nvPr>
            <p:ph idx="1"/>
          </p:nvPr>
        </p:nvSpPr>
        <p:spPr/>
        <p:txBody>
          <a:bodyPr/>
          <a:lstStyle/>
          <a:p>
            <a:endParaRPr lang="en-US"/>
          </a:p>
        </p:txBody>
      </p:sp>
      <p:pic>
        <p:nvPicPr>
          <p:cNvPr id="6"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63096"/>
            <a:ext cx="10017030" cy="5039721"/>
          </a:xfrm>
          <a:prstGeom prst="rect">
            <a:avLst/>
          </a:prstGeom>
        </p:spPr>
      </p:pic>
    </p:spTree>
    <p:extLst>
      <p:ext uri="{BB962C8B-B14F-4D97-AF65-F5344CB8AC3E}">
        <p14:creationId xmlns:p14="http://schemas.microsoft.com/office/powerpoint/2010/main" val="26255294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Afrotheria</a:t>
            </a:r>
            <a:r>
              <a:rPr lang="en-US" dirty="0"/>
              <a:t>: </a:t>
            </a:r>
            <a:r>
              <a:rPr lang="en-US" dirty="0" err="1"/>
              <a:t>Paenungulata</a:t>
            </a:r>
            <a:r>
              <a:rPr lang="en-US" dirty="0"/>
              <a:t>: </a:t>
            </a:r>
            <a:r>
              <a:rPr lang="en-US" dirty="0" err="1"/>
              <a:t>Proboscidia</a:t>
            </a:r>
            <a:endParaRPr lang="en-US" dirty="0"/>
          </a:p>
        </p:txBody>
      </p:sp>
      <p:sp>
        <p:nvSpPr>
          <p:cNvPr id="3" name="Content Placeholder 2"/>
          <p:cNvSpPr>
            <a:spLocks noGrp="1"/>
          </p:cNvSpPr>
          <p:nvPr>
            <p:ph idx="1"/>
          </p:nvPr>
        </p:nvSpPr>
        <p:spPr/>
        <p:txBody>
          <a:bodyPr/>
          <a:lstStyle/>
          <a:p>
            <a:endParaRPr lang="en-US"/>
          </a:p>
        </p:txBody>
      </p:sp>
      <p:pic>
        <p:nvPicPr>
          <p:cNvPr id="6"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63096"/>
            <a:ext cx="10017030" cy="5039721"/>
          </a:xfrm>
          <a:prstGeom prst="rect">
            <a:avLst/>
          </a:prstGeom>
        </p:spPr>
      </p:pic>
      <p:sp>
        <p:nvSpPr>
          <p:cNvPr id="4" name="Rectangle 3"/>
          <p:cNvSpPr/>
          <p:nvPr/>
        </p:nvSpPr>
        <p:spPr>
          <a:xfrm>
            <a:off x="7853083" y="4025424"/>
            <a:ext cx="4110860" cy="476464"/>
          </a:xfrm>
          <a:prstGeom prst="rect">
            <a:avLst/>
          </a:prstGeom>
          <a:solidFill>
            <a:schemeClr val="bg2">
              <a:lumMod val="9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9270914" y="5221097"/>
            <a:ext cx="2825277" cy="1516657"/>
          </a:xfrm>
          <a:prstGeom prst="rect">
            <a:avLst/>
          </a:prstGeom>
        </p:spPr>
      </p:pic>
    </p:spTree>
    <p:extLst>
      <p:ext uri="{BB962C8B-B14F-4D97-AF65-F5344CB8AC3E}">
        <p14:creationId xmlns:p14="http://schemas.microsoft.com/office/powerpoint/2010/main" val="15624757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Afrotheria</a:t>
            </a:r>
            <a:r>
              <a:rPr lang="en-US" dirty="0"/>
              <a:t>: </a:t>
            </a:r>
            <a:r>
              <a:rPr lang="en-US" dirty="0" err="1"/>
              <a:t>Paenungulata</a:t>
            </a:r>
            <a:r>
              <a:rPr lang="en-US" dirty="0"/>
              <a:t>: </a:t>
            </a:r>
            <a:br>
              <a:rPr lang="en-US" dirty="0"/>
            </a:br>
            <a:r>
              <a:rPr lang="en-US" dirty="0" err="1"/>
              <a:t>Proboscidia</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3724" y="1690688"/>
            <a:ext cx="5459504" cy="4969929"/>
          </a:xfrm>
        </p:spPr>
      </p:pic>
      <p:pic>
        <p:nvPicPr>
          <p:cNvPr id="13314" name="Picture 2" descr="Image result for elephant bra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5063" y="0"/>
            <a:ext cx="47069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14660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6" name="Picture 16" descr="Image result for hyrax anatom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783" y="1988346"/>
            <a:ext cx="3353267" cy="255396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err="1"/>
              <a:t>Afrotheria</a:t>
            </a:r>
            <a:r>
              <a:rPr lang="en-US" dirty="0"/>
              <a:t>: </a:t>
            </a:r>
            <a:r>
              <a:rPr lang="en-US" dirty="0" err="1"/>
              <a:t>Paenungulata</a:t>
            </a:r>
            <a:r>
              <a:rPr lang="en-US" dirty="0"/>
              <a:t> (Hyrax)</a:t>
            </a:r>
          </a:p>
        </p:txBody>
      </p:sp>
      <p:sp>
        <p:nvSpPr>
          <p:cNvPr id="3" name="Content Placeholder 2"/>
          <p:cNvSpPr>
            <a:spLocks noGrp="1"/>
          </p:cNvSpPr>
          <p:nvPr>
            <p:ph idx="1"/>
          </p:nvPr>
        </p:nvSpPr>
        <p:spPr>
          <a:xfrm>
            <a:off x="838200" y="1442066"/>
            <a:ext cx="10515600" cy="4351338"/>
          </a:xfrm>
        </p:spPr>
        <p:txBody>
          <a:bodyPr/>
          <a:lstStyle/>
          <a:p>
            <a:r>
              <a:rPr lang="en-US" dirty="0"/>
              <a:t>4 species</a:t>
            </a:r>
          </a:p>
        </p:txBody>
      </p:sp>
      <p:pic>
        <p:nvPicPr>
          <p:cNvPr id="5122" name="Picture 2" descr="Image result for procavia capens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9003" y="67467"/>
            <a:ext cx="2095500" cy="246697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procavia capensi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2840" y="1490429"/>
            <a:ext cx="3776106" cy="251086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Tree-hyrax.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8362" y="4187474"/>
            <a:ext cx="3770584" cy="251495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Image result for hyrax anatom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99496" y="2601911"/>
            <a:ext cx="3755007" cy="4100513"/>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Image result for hyrax anatom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99497" y="1022964"/>
            <a:ext cx="1511478" cy="1511478"/>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Image result for hyrax anatomy"/>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0783" y="4187474"/>
            <a:ext cx="3353267" cy="25149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20783" y="4109421"/>
            <a:ext cx="3353267" cy="78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87273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Afrotheria</a:t>
            </a:r>
            <a:r>
              <a:rPr lang="en-US" dirty="0"/>
              <a:t>: </a:t>
            </a:r>
            <a:r>
              <a:rPr lang="en-US" dirty="0" err="1"/>
              <a:t>Paenungulata</a:t>
            </a:r>
            <a:r>
              <a:rPr lang="en-US" dirty="0"/>
              <a:t>: </a:t>
            </a:r>
            <a:r>
              <a:rPr lang="en-US" dirty="0" err="1"/>
              <a:t>Sirenia</a:t>
            </a:r>
            <a:endParaRPr lang="en-US" dirty="0"/>
          </a:p>
        </p:txBody>
      </p:sp>
      <p:sp>
        <p:nvSpPr>
          <p:cNvPr id="3" name="Content Placeholder 2"/>
          <p:cNvSpPr>
            <a:spLocks noGrp="1"/>
          </p:cNvSpPr>
          <p:nvPr>
            <p:ph idx="1"/>
          </p:nvPr>
        </p:nvSpPr>
        <p:spPr/>
        <p:txBody>
          <a:bodyPr/>
          <a:lstStyle/>
          <a:p>
            <a:r>
              <a:rPr lang="en-US" dirty="0"/>
              <a:t>3 manatees (</a:t>
            </a:r>
            <a:r>
              <a:rPr lang="en-US" i="1" dirty="0" err="1"/>
              <a:t>Trichechus</a:t>
            </a:r>
            <a:r>
              <a:rPr lang="en-US" dirty="0"/>
              <a:t>)</a:t>
            </a:r>
          </a:p>
          <a:p>
            <a:r>
              <a:rPr lang="en-US" dirty="0"/>
              <a:t>1 dugong (</a:t>
            </a:r>
            <a:r>
              <a:rPr lang="en-US" i="1" dirty="0"/>
              <a:t>Dugong</a:t>
            </a:r>
            <a:r>
              <a:rPr lang="en-US" dirty="0"/>
              <a:t>)</a:t>
            </a:r>
          </a:p>
        </p:txBody>
      </p:sp>
      <p:pic>
        <p:nvPicPr>
          <p:cNvPr id="6146" name="Picture 2" descr="Image result for dugo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6738" y="3055172"/>
            <a:ext cx="6558795" cy="368932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dugo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466" y="3055172"/>
            <a:ext cx="5533983" cy="368932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dugo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0056" y="1030652"/>
            <a:ext cx="3479202" cy="195705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result for steller's sea co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283494"/>
            <a:ext cx="2306145" cy="1729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39010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Afrotheria</a:t>
            </a:r>
            <a:r>
              <a:rPr lang="en-US" dirty="0"/>
              <a:t>: </a:t>
            </a:r>
            <a:r>
              <a:rPr lang="en-US" dirty="0" err="1"/>
              <a:t>Paenungulata</a:t>
            </a:r>
            <a:r>
              <a:rPr lang="en-US" dirty="0"/>
              <a:t>: </a:t>
            </a:r>
            <a:r>
              <a:rPr lang="en-US" dirty="0" err="1"/>
              <a:t>Sirenia</a:t>
            </a:r>
            <a:endParaRPr lang="en-US" dirty="0"/>
          </a:p>
        </p:txBody>
      </p:sp>
      <p:sp>
        <p:nvSpPr>
          <p:cNvPr id="3" name="Content Placeholder 2"/>
          <p:cNvSpPr>
            <a:spLocks noGrp="1"/>
          </p:cNvSpPr>
          <p:nvPr>
            <p:ph idx="1"/>
          </p:nvPr>
        </p:nvSpPr>
        <p:spPr/>
        <p:txBody>
          <a:bodyPr/>
          <a:lstStyle/>
          <a:p>
            <a:endParaRPr lang="en-US"/>
          </a:p>
        </p:txBody>
      </p:sp>
      <p:pic>
        <p:nvPicPr>
          <p:cNvPr id="3074" name="Picture 2" descr="Sirenia distribu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05772"/>
            <a:ext cx="10303706" cy="5352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045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Afrotheria</a:t>
            </a:r>
            <a:r>
              <a:rPr lang="en-US" dirty="0"/>
              <a:t>: </a:t>
            </a:r>
            <a:r>
              <a:rPr lang="en-US" dirty="0" err="1"/>
              <a:t>Paenungulata</a:t>
            </a:r>
            <a:r>
              <a:rPr lang="en-US" dirty="0"/>
              <a:t>: </a:t>
            </a:r>
            <a:r>
              <a:rPr lang="en-US" dirty="0" err="1"/>
              <a:t>Sirenia</a:t>
            </a:r>
            <a:endParaRPr lang="en-US" dirty="0"/>
          </a:p>
        </p:txBody>
      </p:sp>
      <p:sp>
        <p:nvSpPr>
          <p:cNvPr id="3" name="Content Placeholder 2"/>
          <p:cNvSpPr>
            <a:spLocks noGrp="1"/>
          </p:cNvSpPr>
          <p:nvPr>
            <p:ph idx="1"/>
          </p:nvPr>
        </p:nvSpPr>
        <p:spPr/>
        <p:txBody>
          <a:bodyPr/>
          <a:lstStyle/>
          <a:p>
            <a:endParaRPr lang="en-US"/>
          </a:p>
        </p:txBody>
      </p:sp>
      <p:pic>
        <p:nvPicPr>
          <p:cNvPr id="2050" name="Picture 2" descr="Image result for aardvark anatom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5521" y="1295976"/>
            <a:ext cx="5420070" cy="5562024"/>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Image result for manatee anatom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6254" y="4925520"/>
            <a:ext cx="5855746" cy="193247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dugong sku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0078" y="1328167"/>
            <a:ext cx="2953566" cy="230241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Image result for pachyostosis trichechu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8949" y="3627886"/>
            <a:ext cx="4235824" cy="3046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025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0" name="Picture 10" descr="https://upload.wikimedia.org/wikipedia/commons/3/3f/Posterior_structure_of_an_antea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140" y="365126"/>
            <a:ext cx="2867064" cy="20492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err="1"/>
              <a:t>Xenarthra</a:t>
            </a:r>
            <a:r>
              <a:rPr lang="en-US" dirty="0"/>
              <a:t>: Anteaters</a:t>
            </a:r>
          </a:p>
        </p:txBody>
      </p:sp>
      <p:pic>
        <p:nvPicPr>
          <p:cNvPr id="7174" name="Picture 6" descr="Image result for anteater tong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3379" y="365125"/>
            <a:ext cx="4415374" cy="251451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anteater sku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164" y="2359172"/>
            <a:ext cx="6408073" cy="439491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anteater sku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9800" y="3138054"/>
            <a:ext cx="5382200" cy="3616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0389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Afrotheria</a:t>
            </a:r>
            <a:r>
              <a:rPr lang="en-US" dirty="0"/>
              <a:t>: </a:t>
            </a:r>
            <a:r>
              <a:rPr lang="en-US" dirty="0" err="1"/>
              <a:t>Paenungulata</a:t>
            </a:r>
            <a:r>
              <a:rPr lang="en-US" dirty="0"/>
              <a:t>: </a:t>
            </a:r>
            <a:r>
              <a:rPr lang="en-US" dirty="0" err="1"/>
              <a:t>Sirenia</a:t>
            </a:r>
            <a:endParaRPr lang="en-US" dirty="0"/>
          </a:p>
        </p:txBody>
      </p:sp>
      <p:sp>
        <p:nvSpPr>
          <p:cNvPr id="3" name="Content Placeholder 2"/>
          <p:cNvSpPr>
            <a:spLocks noGrp="1"/>
          </p:cNvSpPr>
          <p:nvPr>
            <p:ph idx="1"/>
          </p:nvPr>
        </p:nvSpPr>
        <p:spPr/>
        <p:txBody>
          <a:bodyPr/>
          <a:lstStyle/>
          <a:p>
            <a:endParaRPr lang="en-US"/>
          </a:p>
        </p:txBody>
      </p:sp>
      <p:pic>
        <p:nvPicPr>
          <p:cNvPr id="12290" name="Picture 2" descr="Image result for elephant tooth conveyor be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684" y="3537935"/>
            <a:ext cx="9746449" cy="3051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92085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Afrotheria</a:t>
            </a:r>
            <a:r>
              <a:rPr lang="en-US" dirty="0"/>
              <a:t>: </a:t>
            </a:r>
            <a:r>
              <a:rPr lang="en-US" dirty="0" err="1"/>
              <a:t>Paenungulata</a:t>
            </a:r>
            <a:r>
              <a:rPr lang="en-US" dirty="0"/>
              <a:t>: </a:t>
            </a:r>
            <a:r>
              <a:rPr lang="en-US" dirty="0" err="1"/>
              <a:t>Sirenia</a:t>
            </a:r>
            <a:endParaRPr lang="en-US" dirty="0"/>
          </a:p>
        </p:txBody>
      </p:sp>
      <p:sp>
        <p:nvSpPr>
          <p:cNvPr id="3" name="Content Placeholder 2"/>
          <p:cNvSpPr>
            <a:spLocks noGrp="1"/>
          </p:cNvSpPr>
          <p:nvPr>
            <p:ph idx="1"/>
          </p:nvPr>
        </p:nvSpPr>
        <p:spPr/>
        <p:txBody>
          <a:bodyPr/>
          <a:lstStyle/>
          <a:p>
            <a:r>
              <a:rPr lang="en-US" i="1" dirty="0" err="1"/>
              <a:t>Pezosiren</a:t>
            </a:r>
            <a:r>
              <a:rPr lang="en-US" i="1" dirty="0"/>
              <a:t> </a:t>
            </a:r>
            <a:r>
              <a:rPr lang="en-US" dirty="0"/>
              <a:t>~50Ma creature from Jamaica</a:t>
            </a:r>
            <a:endParaRPr lang="en-US" i="1" dirty="0"/>
          </a:p>
        </p:txBody>
      </p:sp>
      <p:pic>
        <p:nvPicPr>
          <p:cNvPr id="18434" name="Picture 2" descr="Image result for pezosir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617" y="2987385"/>
            <a:ext cx="6877643" cy="3759778"/>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https://pbs.twimg.com/media/Drgu2XtUcAA9Xis.jpg: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7345" y="2987385"/>
            <a:ext cx="5013036" cy="3759777"/>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Image result for pezosir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0985" y="82823"/>
            <a:ext cx="3791014" cy="2843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90391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69371"/>
            <a:ext cx="10515600" cy="1325563"/>
          </a:xfrm>
        </p:spPr>
        <p:txBody>
          <a:bodyPr/>
          <a:lstStyle/>
          <a:p>
            <a:r>
              <a:rPr lang="en-US" dirty="0" err="1"/>
              <a:t>Laurasiatheria</a:t>
            </a:r>
            <a:endParaRPr lang="en-US" dirty="0"/>
          </a:p>
        </p:txBody>
      </p:sp>
      <p:sp>
        <p:nvSpPr>
          <p:cNvPr id="3" name="Content Placeholder 2"/>
          <p:cNvSpPr>
            <a:spLocks noGrp="1"/>
          </p:cNvSpPr>
          <p:nvPr>
            <p:ph idx="1"/>
          </p:nvPr>
        </p:nvSpPr>
        <p:spPr/>
        <p:txBody>
          <a:bodyPr/>
          <a:lstStyle/>
          <a:p>
            <a:endParaRPr lang="en-US"/>
          </a:p>
        </p:txBody>
      </p:sp>
      <p:pic>
        <p:nvPicPr>
          <p:cNvPr id="14338" name="Picture 2" descr="Image result for laurasiather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7591" y="0"/>
            <a:ext cx="48514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Image result for laurasiather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402" y="1128716"/>
            <a:ext cx="5079598" cy="5449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5801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27" y="-26536"/>
            <a:ext cx="10515600" cy="1325563"/>
          </a:xfrm>
        </p:spPr>
        <p:txBody>
          <a:bodyPr/>
          <a:lstStyle/>
          <a:p>
            <a:r>
              <a:rPr lang="en-US" dirty="0" err="1"/>
              <a:t>Xenarthra</a:t>
            </a:r>
            <a:r>
              <a:rPr lang="en-US" dirty="0"/>
              <a:t>: </a:t>
            </a:r>
            <a:r>
              <a:rPr lang="en-US" dirty="0" err="1"/>
              <a:t>Pilosa</a:t>
            </a:r>
            <a:r>
              <a:rPr lang="en-US" dirty="0"/>
              <a:t>: </a:t>
            </a:r>
            <a:r>
              <a:rPr lang="en-US" dirty="0" err="1"/>
              <a:t>Myrmecophaga</a:t>
            </a:r>
            <a:r>
              <a:rPr lang="en-US" dirty="0"/>
              <a:t>:</a:t>
            </a:r>
            <a:br>
              <a:rPr lang="en-US" dirty="0"/>
            </a:br>
            <a:r>
              <a:rPr lang="en-US" i="1" dirty="0"/>
              <a:t>Cyclopes </a:t>
            </a:r>
            <a:r>
              <a:rPr lang="en-US" i="1" dirty="0" err="1"/>
              <a:t>didactylus</a:t>
            </a:r>
            <a:endParaRPr lang="en-US" i="1" dirty="0"/>
          </a:p>
        </p:txBody>
      </p:sp>
      <p:sp>
        <p:nvSpPr>
          <p:cNvPr id="3" name="Content Placeholder 2"/>
          <p:cNvSpPr>
            <a:spLocks noGrp="1"/>
          </p:cNvSpPr>
          <p:nvPr>
            <p:ph idx="1"/>
          </p:nvPr>
        </p:nvSpPr>
        <p:spPr/>
        <p:txBody>
          <a:bodyPr/>
          <a:lstStyle/>
          <a:p>
            <a:endParaRPr lang="en-US"/>
          </a:p>
        </p:txBody>
      </p:sp>
      <p:pic>
        <p:nvPicPr>
          <p:cNvPr id="5122" name="Picture 2" descr="Image result for silky anteater anatom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5924" y="706583"/>
            <a:ext cx="6408253" cy="605239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silky anteater anatom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5573" y="3705744"/>
            <a:ext cx="4603172" cy="305323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silky anteater anatom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9941" y="1351816"/>
            <a:ext cx="3397394" cy="2286459"/>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mage result for silky anteater anatomy uln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2282" y="1351816"/>
            <a:ext cx="1553973" cy="2304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487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drepanosaurus cyclop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4187" y="636245"/>
            <a:ext cx="6672789" cy="22084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08527" y="-26536"/>
            <a:ext cx="10515600" cy="1325563"/>
          </a:xfrm>
        </p:spPr>
        <p:txBody>
          <a:bodyPr/>
          <a:lstStyle/>
          <a:p>
            <a:r>
              <a:rPr lang="en-US" dirty="0" err="1"/>
              <a:t>Xenarthra</a:t>
            </a:r>
            <a:r>
              <a:rPr lang="en-US" dirty="0"/>
              <a:t>: </a:t>
            </a:r>
            <a:r>
              <a:rPr lang="en-US" dirty="0" err="1"/>
              <a:t>Pilosa</a:t>
            </a:r>
            <a:r>
              <a:rPr lang="en-US" dirty="0"/>
              <a:t>: </a:t>
            </a:r>
            <a:r>
              <a:rPr lang="en-US" dirty="0" err="1"/>
              <a:t>Myrmecophaga</a:t>
            </a:r>
            <a:r>
              <a:rPr lang="en-US" dirty="0"/>
              <a:t>:</a:t>
            </a:r>
            <a:br>
              <a:rPr lang="en-US" dirty="0"/>
            </a:br>
            <a:r>
              <a:rPr lang="en-US" i="1" dirty="0"/>
              <a:t>Cyclopes </a:t>
            </a:r>
            <a:r>
              <a:rPr lang="en-US" i="1" dirty="0" err="1"/>
              <a:t>didactylus</a:t>
            </a:r>
            <a:endParaRPr lang="en-US" i="1" dirty="0"/>
          </a:p>
        </p:txBody>
      </p:sp>
      <p:pic>
        <p:nvPicPr>
          <p:cNvPr id="7" name="Content Placeholder 6"/>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846981" y="2433277"/>
            <a:ext cx="5467202" cy="4351338"/>
          </a:xfrm>
        </p:spPr>
      </p:pic>
      <p:pic>
        <p:nvPicPr>
          <p:cNvPr id="1026" name="Picture 2" descr="Image result for drepanosaurus cyclop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240" y="1740461"/>
            <a:ext cx="5414741" cy="4055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005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69371"/>
            <a:ext cx="10515600" cy="1325563"/>
          </a:xfrm>
        </p:spPr>
        <p:txBody>
          <a:bodyPr/>
          <a:lstStyle/>
          <a:p>
            <a:r>
              <a:rPr lang="en-US" dirty="0" err="1"/>
              <a:t>Afrotheria</a:t>
            </a:r>
            <a:endParaRPr lang="en-US" dirty="0"/>
          </a:p>
        </p:txBody>
      </p:sp>
      <p:sp>
        <p:nvSpPr>
          <p:cNvPr id="3" name="Content Placeholder 2"/>
          <p:cNvSpPr>
            <a:spLocks noGrp="1"/>
          </p:cNvSpPr>
          <p:nvPr>
            <p:ph idx="1"/>
          </p:nvPr>
        </p:nvSpPr>
        <p:spPr/>
        <p:txBody>
          <a:bodyPr/>
          <a:lstStyle/>
          <a:p>
            <a:endParaRPr lang="en-US"/>
          </a:p>
        </p:txBody>
      </p:sp>
      <p:pic>
        <p:nvPicPr>
          <p:cNvPr id="12290" name="Picture 2" descr="Image result for afrother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9675" y="0"/>
            <a:ext cx="71723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Image result for afrother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394934"/>
            <a:ext cx="4332514" cy="5463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4766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Image result for afrother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4501" y="69371"/>
            <a:ext cx="10267499" cy="67886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0" y="-378065"/>
            <a:ext cx="10515600" cy="1325563"/>
          </a:xfrm>
        </p:spPr>
        <p:txBody>
          <a:bodyPr/>
          <a:lstStyle/>
          <a:p>
            <a:r>
              <a:rPr lang="en-US" dirty="0" err="1"/>
              <a:t>Afrotheria</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940990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Afrotheria</a:t>
            </a:r>
            <a:r>
              <a:rPr lang="en-US" dirty="0"/>
              <a:t>: Aardvark</a:t>
            </a:r>
          </a:p>
        </p:txBody>
      </p:sp>
      <p:sp>
        <p:nvSpPr>
          <p:cNvPr id="3" name="Content Placeholder 2"/>
          <p:cNvSpPr>
            <a:spLocks noGrp="1"/>
          </p:cNvSpPr>
          <p:nvPr>
            <p:ph idx="1"/>
          </p:nvPr>
        </p:nvSpPr>
        <p:spPr/>
        <p:txBody>
          <a:bodyPr/>
          <a:lstStyle/>
          <a:p>
            <a:endParaRPr lang="en-US"/>
          </a:p>
        </p:txBody>
      </p:sp>
      <p:pic>
        <p:nvPicPr>
          <p:cNvPr id="1030" name="Picture 6" descr="Image result for aardva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8782" y="2833576"/>
            <a:ext cx="5116517" cy="383738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ardva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647" y="2889538"/>
            <a:ext cx="5391150" cy="37814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ardvark skelet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7873" y="-19078"/>
            <a:ext cx="4175690" cy="278518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ardvark sku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9243" y="3140946"/>
            <a:ext cx="3278608" cy="327860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701" y="1516351"/>
            <a:ext cx="3705225" cy="123825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geographic range aardvark"/>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72355" y="241321"/>
            <a:ext cx="2095500" cy="235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938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Afrotheria</a:t>
            </a:r>
            <a:r>
              <a:rPr lang="en-US" dirty="0"/>
              <a:t>: </a:t>
            </a:r>
            <a:r>
              <a:rPr lang="en-US" dirty="0" err="1"/>
              <a:t>Macroscelidae</a:t>
            </a:r>
            <a:r>
              <a:rPr lang="en-US" dirty="0"/>
              <a:t> (Elephant shrews)</a:t>
            </a:r>
          </a:p>
        </p:txBody>
      </p:sp>
      <p:sp>
        <p:nvSpPr>
          <p:cNvPr id="3" name="Content Placeholder 2"/>
          <p:cNvSpPr>
            <a:spLocks noGrp="1"/>
          </p:cNvSpPr>
          <p:nvPr>
            <p:ph idx="1"/>
          </p:nvPr>
        </p:nvSpPr>
        <p:spPr/>
        <p:txBody>
          <a:bodyPr/>
          <a:lstStyle/>
          <a:p>
            <a:r>
              <a:rPr lang="en-US" dirty="0"/>
              <a:t>~ 20 species</a:t>
            </a:r>
          </a:p>
        </p:txBody>
      </p:sp>
      <p:pic>
        <p:nvPicPr>
          <p:cNvPr id="3074" name="Picture 2" descr="Rhynchocyon petersi from sid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444" y="2616009"/>
            <a:ext cx="6241183" cy="415886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macroscelide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5188" y="1690688"/>
            <a:ext cx="4888612" cy="5167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5495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589</Words>
  <Application>Microsoft Office PowerPoint</Application>
  <PresentationFormat>Widescreen</PresentationFormat>
  <Paragraphs>59</Paragraphs>
  <Slides>32</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Calibri Light</vt:lpstr>
      <vt:lpstr>Office Theme</vt:lpstr>
      <vt:lpstr>PowerPoint Presentation</vt:lpstr>
      <vt:lpstr>Xenarthra: Anteaters (4 sp)</vt:lpstr>
      <vt:lpstr>Xenarthra: Anteaters</vt:lpstr>
      <vt:lpstr>Xenarthra: Pilosa: Myrmecophaga: Cyclopes didactylus</vt:lpstr>
      <vt:lpstr>Xenarthra: Pilosa: Myrmecophaga: Cyclopes didactylus</vt:lpstr>
      <vt:lpstr>Afrotheria</vt:lpstr>
      <vt:lpstr>Afrotheria</vt:lpstr>
      <vt:lpstr>Afrotheria: Aardvark</vt:lpstr>
      <vt:lpstr>Afrotheria: Macroscelidae (Elephant shrews)</vt:lpstr>
      <vt:lpstr>Afrotheria: Macroscelidae (Elephant shrews)</vt:lpstr>
      <vt:lpstr>Afrotheria: Macroscelidae (Elephant shrews)</vt:lpstr>
      <vt:lpstr>Afrotheria: Macroscelidae (Elephant shrews)</vt:lpstr>
      <vt:lpstr>Afrotheria: Chrysochloridae (Golden mole)</vt:lpstr>
      <vt:lpstr>Afrotheria: Chrysochloridae (Golden mole)</vt:lpstr>
      <vt:lpstr>Afrotheria: Chrysochloridae (Golden mole)</vt:lpstr>
      <vt:lpstr>Afrotheria: Afrosorcida: Tenrecs</vt:lpstr>
      <vt:lpstr>Afrotheria: Tenrecs</vt:lpstr>
      <vt:lpstr>Afrotheria: Paenungulata: Proboscidia</vt:lpstr>
      <vt:lpstr>Afrotheria: Paenungulata: Proboscidia</vt:lpstr>
      <vt:lpstr>Afrotheria: Paenungulata: Proboscidia</vt:lpstr>
      <vt:lpstr>PowerPoint Presentation</vt:lpstr>
      <vt:lpstr>Afrotheria: Paenungulata: Proboscidia</vt:lpstr>
      <vt:lpstr>Afrotheria: Paenungulata: Proboscidia</vt:lpstr>
      <vt:lpstr>Afrotheria: Paenungulata: Proboscidia</vt:lpstr>
      <vt:lpstr>Afrotheria: Paenungulata:  Proboscidia</vt:lpstr>
      <vt:lpstr>Afrotheria: Paenungulata (Hyrax)</vt:lpstr>
      <vt:lpstr>Afrotheria: Paenungulata: Sirenia</vt:lpstr>
      <vt:lpstr>Afrotheria: Paenungulata: Sirenia</vt:lpstr>
      <vt:lpstr>Afrotheria: Paenungulata: Sirenia</vt:lpstr>
      <vt:lpstr>Afrotheria: Paenungulata: Sirenia</vt:lpstr>
      <vt:lpstr>Afrotheria: Paenungulata: Sirenia</vt:lpstr>
      <vt:lpstr>Laurasiatheria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Jonathan Mitchell</dc:creator>
  <cp:lastModifiedBy>Jonathan Mitchell</cp:lastModifiedBy>
  <cp:revision>1</cp:revision>
  <dcterms:created xsi:type="dcterms:W3CDTF">2020-11-13T14:51:57Z</dcterms:created>
  <dcterms:modified xsi:type="dcterms:W3CDTF">2020-11-13T14:52:50Z</dcterms:modified>
</cp:coreProperties>
</file>